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9" r:id="rId2"/>
    <p:sldId id="290" r:id="rId3"/>
    <p:sldId id="271" r:id="rId4"/>
    <p:sldId id="292" r:id="rId5"/>
    <p:sldId id="293" r:id="rId6"/>
    <p:sldId id="272" r:id="rId7"/>
    <p:sldId id="273" r:id="rId8"/>
    <p:sldId id="274" r:id="rId9"/>
    <p:sldId id="276" r:id="rId10"/>
    <p:sldId id="288" r:id="rId11"/>
    <p:sldId id="277" r:id="rId12"/>
    <p:sldId id="286" r:id="rId13"/>
    <p:sldId id="287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4" autoAdjust="0"/>
    <p:restoredTop sz="86384" autoAdjust="0"/>
  </p:normalViewPr>
  <p:slideViewPr>
    <p:cSldViewPr snapToGrid="0">
      <p:cViewPr varScale="1">
        <p:scale>
          <a:sx n="99" d="100"/>
          <a:sy n="99" d="100"/>
        </p:scale>
        <p:origin x="276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video</a:t>
            </a:r>
            <a:r>
              <a:rPr lang="en-US" baseline="0" dirty="0" smtClean="0"/>
              <a:t> introduces </a:t>
            </a:r>
            <a:r>
              <a:rPr lang="en-US" baseline="0" dirty="0"/>
              <a:t>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4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2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ssh</a:t>
            </a:r>
            <a:r>
              <a:rPr lang="en-US" dirty="0"/>
              <a:t> command shown in the endpoints. Go to spark directory.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then execute a spark job against the DL workspace backend.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monitor executed spark jobs through standard YARN portal.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DL Workspace provides turn-key setup for AI clusters, </a:t>
            </a:r>
          </a:p>
          <a:p>
            <a:r>
              <a:rPr lang="en-US" dirty="0" smtClean="0"/>
              <a:t>allows AI scientists to jump directly to work, and </a:t>
            </a:r>
          </a:p>
          <a:p>
            <a:r>
              <a:rPr lang="en-US" dirty="0" smtClean="0"/>
              <a:t>facilitates collaboration and sharing.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71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</a:t>
            </a:r>
            <a:r>
              <a:rPr lang="en-US" baseline="0" dirty="0" smtClean="0"/>
              <a:t>toolkits, </a:t>
            </a:r>
            <a:r>
              <a:rPr lang="en-US" baseline="0" dirty="0"/>
              <a:t>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</a:t>
            </a:r>
            <a:r>
              <a:rPr lang="en-US" baseline="0" dirty="0" smtClean="0"/>
              <a:t>scientists </a:t>
            </a:r>
            <a:r>
              <a:rPr lang="en-US" baseline="0" dirty="0"/>
              <a:t>to run both interactive </a:t>
            </a:r>
            <a:r>
              <a:rPr lang="en-US" baseline="0" dirty="0" smtClean="0"/>
              <a:t>and </a:t>
            </a:r>
            <a:r>
              <a:rPr lang="en-US" baseline="0" dirty="0"/>
              <a:t>batch jobs on cluster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9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of the video explains the process to launch a Spark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6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3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</a:t>
            </a:r>
            <a:r>
              <a:rPr lang="en-US" baseline="0" dirty="0" smtClean="0"/>
              <a:t>adjustments.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9/13/2017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02">
        <p:fade/>
      </p:transition>
    </mc:Choice>
    <mc:Fallback>
      <p:transition spd="med" advTm="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CCD6BF-2BF1-4951-8408-9CCF696DC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0"/>
          <a:stretch/>
        </p:blipFill>
        <p:spPr>
          <a:xfrm>
            <a:off x="175845" y="182878"/>
            <a:ext cx="11881667" cy="6388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887767" y="3935072"/>
            <a:ext cx="7397827" cy="1068405"/>
            <a:chOff x="712460" y="3672960"/>
            <a:chExt cx="7632777" cy="1044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 flipV="1">
              <a:off x="712460" y="3672960"/>
              <a:ext cx="4369140" cy="9185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>
              <a:off x="2897030" y="4536872"/>
              <a:ext cx="1204463" cy="5463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771">
        <p:fade/>
      </p:transition>
    </mc:Choice>
    <mc:Fallback>
      <p:transition spd="med" advClick="0" advTm="3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E6C43B-2799-4530-AEDD-A9E4C75DE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9" y="133350"/>
            <a:ext cx="11534217" cy="66516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433721" y="699067"/>
            <a:ext cx="8650285" cy="1283737"/>
            <a:chOff x="712460" y="3462459"/>
            <a:chExt cx="8925011" cy="1254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 flipV="1">
              <a:off x="712460" y="3462459"/>
              <a:ext cx="5076514" cy="76532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3250718" y="4227786"/>
              <a:ext cx="850776" cy="30908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01494" y="4356349"/>
              <a:ext cx="5535977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Execute </a:t>
              </a:r>
              <a:r>
                <a:rPr lang="en-US" dirty="0" err="1">
                  <a:solidFill>
                    <a:srgbClr val="C00000"/>
                  </a:solidFill>
                </a:rPr>
                <a:t>ssh</a:t>
              </a:r>
              <a:r>
                <a:rPr lang="en-US" dirty="0">
                  <a:solidFill>
                    <a:srgbClr val="C00000"/>
                  </a:solidFill>
                </a:rPr>
                <a:t> command to connect to the container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84347100-8893-4A7F-B624-844A4DC6BD5A}"/>
              </a:ext>
            </a:extLst>
          </p:cNvPr>
          <p:cNvGrpSpPr/>
          <p:nvPr/>
        </p:nvGrpSpPr>
        <p:grpSpPr>
          <a:xfrm>
            <a:off x="6300132" y="3988949"/>
            <a:ext cx="4824892" cy="1283738"/>
            <a:chOff x="1288562" y="3462458"/>
            <a:chExt cx="5431848" cy="125493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CF2C94CD-2FB4-4AC5-AB7B-ABF2117655FA}"/>
                </a:ext>
              </a:extLst>
            </p:cNvPr>
            <p:cNvSpPr/>
            <p:nvPr/>
          </p:nvSpPr>
          <p:spPr>
            <a:xfrm flipV="1">
              <a:off x="1288562" y="3462458"/>
              <a:ext cx="3806055" cy="46336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7628C7EC-D717-4FF8-B1EB-B295CF685103}"/>
                </a:ext>
              </a:extLst>
            </p:cNvPr>
            <p:cNvCxnSpPr>
              <a:cxnSpLocks/>
              <a:stCxn id="20" idx="1"/>
              <a:endCxn id="18" idx="0"/>
            </p:cNvCxnSpPr>
            <p:nvPr/>
          </p:nvCxnSpPr>
          <p:spPr>
            <a:xfrm flipH="1" flipV="1">
              <a:off x="3191590" y="3925818"/>
              <a:ext cx="909904" cy="6110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E2278A1-F9D1-46ED-B912-F7C3375E0220}"/>
                </a:ext>
              </a:extLst>
            </p:cNvPr>
            <p:cNvSpPr txBox="1"/>
            <p:nvPr/>
          </p:nvSpPr>
          <p:spPr>
            <a:xfrm>
              <a:off x="4101494" y="4356349"/>
              <a:ext cx="261891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go to spark directory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227">
        <p:fade/>
      </p:transition>
    </mc:Choice>
    <mc:Fallback>
      <p:transition spd="med" advClick="0" advTm="62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0069B27-AEC3-4E4D-83A7-8042C256D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37" y="186218"/>
            <a:ext cx="11721561" cy="67596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0920E29-DD23-4532-8344-2A8ED9160D11}"/>
              </a:ext>
            </a:extLst>
          </p:cNvPr>
          <p:cNvGrpSpPr/>
          <p:nvPr/>
        </p:nvGrpSpPr>
        <p:grpSpPr>
          <a:xfrm>
            <a:off x="285227" y="699064"/>
            <a:ext cx="7221424" cy="1283740"/>
            <a:chOff x="559250" y="3462456"/>
            <a:chExt cx="7450772" cy="1254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ED4240CF-8CED-4238-B0A1-7543885B69AC}"/>
                </a:ext>
              </a:extLst>
            </p:cNvPr>
            <p:cNvSpPr/>
            <p:nvPr/>
          </p:nvSpPr>
          <p:spPr>
            <a:xfrm flipV="1">
              <a:off x="559250" y="3462456"/>
              <a:ext cx="4725857" cy="101418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2922179" y="4476636"/>
              <a:ext cx="1179314" cy="602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5471FF0-AA59-40CC-AEB5-0A9F712757B8}"/>
                </a:ext>
              </a:extLst>
            </p:cNvPr>
            <p:cNvSpPr txBox="1"/>
            <p:nvPr/>
          </p:nvSpPr>
          <p:spPr>
            <a:xfrm>
              <a:off x="4101494" y="4356349"/>
              <a:ext cx="3908528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Execute spark command on cluster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192">
        <p:fade/>
      </p:transition>
    </mc:Choice>
    <mc:Fallback>
      <p:transition spd="med" advClick="0" advTm="5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F56596-49BE-4639-98EC-9F5B70940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87" b="4098"/>
          <a:stretch/>
        </p:blipFill>
        <p:spPr>
          <a:xfrm>
            <a:off x="175846" y="251669"/>
            <a:ext cx="11844750" cy="60568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7CAADAF-D329-4362-BED7-ED491C16414E}"/>
              </a:ext>
            </a:extLst>
          </p:cNvPr>
          <p:cNvGrpSpPr/>
          <p:nvPr/>
        </p:nvGrpSpPr>
        <p:grpSpPr>
          <a:xfrm>
            <a:off x="630316" y="5410895"/>
            <a:ext cx="10769357" cy="685098"/>
            <a:chOff x="565908" y="5393387"/>
            <a:chExt cx="11111385" cy="6697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252B8FD-3B80-482F-8E0B-BC7F9CC44A1A}"/>
                </a:ext>
              </a:extLst>
            </p:cNvPr>
            <p:cNvSpPr/>
            <p:nvPr/>
          </p:nvSpPr>
          <p:spPr>
            <a:xfrm>
              <a:off x="565908" y="5393387"/>
              <a:ext cx="5321735" cy="66972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6" y="5393387"/>
              <a:ext cx="2980695" cy="18052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0E7C8C7-F653-44C4-BE2C-0CC3CCEF064A}"/>
                </a:ext>
              </a:extLst>
            </p:cNvPr>
            <p:cNvSpPr txBox="1"/>
            <p:nvPr/>
          </p:nvSpPr>
          <p:spPr>
            <a:xfrm>
              <a:off x="6207471" y="5393387"/>
              <a:ext cx="5469822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Here is the log &amp; output of the executed spark job.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619">
        <p:fade/>
      </p:transition>
    </mc:Choice>
    <mc:Fallback>
      <p:transition spd="med" advClick="0" advTm="4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9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838">
        <p:fade/>
      </p:transition>
    </mc:Choice>
    <mc:Fallback>
      <p:transition spd="med" advClick="0" advTm="11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4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91">
        <p:fade/>
      </p:transition>
    </mc:Choice>
    <mc:Fallback>
      <p:transition spd="med" advTm="15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841">
        <p:fade/>
      </p:transition>
    </mc:Choice>
    <mc:Fallback>
      <p:transition spd="med" advClick="0" advTm="48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893">
        <p:fade/>
      </p:transition>
    </mc:Choice>
    <mc:Fallback xmlns="">
      <p:transition spd="med" advClick="0" advTm="3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87">
        <p:fade/>
      </p:transition>
    </mc:Choice>
    <mc:Fallback xmlns="">
      <p:transition spd="med" advClick="0" advTm="4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2EE58D-72E2-4A42-AED8-798DD2290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/>
          <a:stretch/>
        </p:blipFill>
        <p:spPr>
          <a:xfrm>
            <a:off x="167624" y="138737"/>
            <a:ext cx="11871976" cy="61834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14D188FB-C126-4F52-9420-F50EE6712C12}"/>
              </a:ext>
            </a:extLst>
          </p:cNvPr>
          <p:cNvGrpSpPr/>
          <p:nvPr/>
        </p:nvGrpSpPr>
        <p:grpSpPr>
          <a:xfrm>
            <a:off x="3533313" y="1553593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5654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23908"/>
              <a:ext cx="1464816" cy="58993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285">
        <p:fade/>
      </p:transition>
    </mc:Choice>
    <mc:Fallback>
      <p:transition spd="med" advClick="0" advTm="42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495DBE-8890-4240-A62C-6C2810437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/>
          <a:stretch/>
        </p:blipFill>
        <p:spPr>
          <a:xfrm>
            <a:off x="170040" y="145042"/>
            <a:ext cx="11869559" cy="61821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D62550F3-2701-4EC0-B180-4F79E5DCE4DE}"/>
              </a:ext>
            </a:extLst>
          </p:cNvPr>
          <p:cNvGrpSpPr/>
          <p:nvPr/>
        </p:nvGrpSpPr>
        <p:grpSpPr>
          <a:xfrm>
            <a:off x="6487078" y="4802377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949">
        <p:fade/>
      </p:transition>
    </mc:Choice>
    <mc:Fallback>
      <p:transition spd="med" advClick="0" advTm="4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C931E6-CC1B-4D1F-ABB7-6F3CF5E9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58" b="14693"/>
          <a:stretch/>
        </p:blipFill>
        <p:spPr>
          <a:xfrm>
            <a:off x="140450" y="195307"/>
            <a:ext cx="11832350" cy="50869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1DB3FA0-F55D-481E-AB94-E1B456A26B3B}"/>
              </a:ext>
            </a:extLst>
          </p:cNvPr>
          <p:cNvGrpSpPr/>
          <p:nvPr/>
        </p:nvGrpSpPr>
        <p:grpSpPr>
          <a:xfrm>
            <a:off x="3098307" y="1084838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9CC4AAA-BB87-4D4D-96D0-93238581B017}"/>
              </a:ext>
            </a:extLst>
          </p:cNvPr>
          <p:cNvGrpSpPr/>
          <p:nvPr/>
        </p:nvGrpSpPr>
        <p:grpSpPr>
          <a:xfrm>
            <a:off x="1180729" y="3011820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613">
        <p:fade/>
      </p:transition>
    </mc:Choice>
    <mc:Fallback>
      <p:transition spd="med" advClick="0" advTm="6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33B3A0-3662-48C8-BC94-77F45BB26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45"/>
          <a:stretch/>
        </p:blipFill>
        <p:spPr>
          <a:xfrm>
            <a:off x="161160" y="151348"/>
            <a:ext cx="11876363" cy="61990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47CAADAF-D329-4362-BED7-ED491C16414E}"/>
              </a:ext>
            </a:extLst>
          </p:cNvPr>
          <p:cNvGrpSpPr/>
          <p:nvPr/>
        </p:nvGrpSpPr>
        <p:grpSpPr>
          <a:xfrm>
            <a:off x="630316" y="2911875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780">
        <p:fade/>
      </p:transition>
    </mc:Choice>
    <mc:Fallback>
      <p:transition spd="med" advClick="0" advTm="7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411</TotalTime>
  <Words>505</Words>
  <Application>Microsoft Office PowerPoint</Application>
  <PresentationFormat>Widescreen</PresentationFormat>
  <Paragraphs>63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</cp:lastModifiedBy>
  <cp:revision>63</cp:revision>
  <dcterms:created xsi:type="dcterms:W3CDTF">2017-09-13T18:34:11Z</dcterms:created>
  <dcterms:modified xsi:type="dcterms:W3CDTF">2017-09-14T05:08:09Z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